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57" r:id="rId11"/>
    <p:sldId id="263" r:id="rId12"/>
    <p:sldId id="265" r:id="rId13"/>
    <p:sldId id="289" r:id="rId14"/>
    <p:sldId id="290" r:id="rId15"/>
    <p:sldId id="291" r:id="rId16"/>
    <p:sldId id="264" r:id="rId17"/>
    <p:sldId id="268" r:id="rId18"/>
    <p:sldId id="266" r:id="rId19"/>
    <p:sldId id="269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34977-7A5E-4D01-8C55-E03644E00018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74AB2-FDFC-4806-8C24-66DFFE355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9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74AB2-FDFC-4806-8C24-66DFFE3557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3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B56293-7C85-49E1-AF14-B63039A27E3E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762EFC-9167-45FF-9DBF-53AF268EA1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B56293-7C85-49E1-AF14-B63039A27E3E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762EFC-9167-45FF-9DBF-53AF268EA1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B56293-7C85-49E1-AF14-B63039A27E3E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762EFC-9167-45FF-9DBF-53AF268EA1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B56293-7C85-49E1-AF14-B63039A27E3E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762EFC-9167-45FF-9DBF-53AF268EA1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B56293-7C85-49E1-AF14-B63039A27E3E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762EFC-9167-45FF-9DBF-53AF268EA11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B56293-7C85-49E1-AF14-B63039A27E3E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762EFC-9167-45FF-9DBF-53AF268EA11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B56293-7C85-49E1-AF14-B63039A27E3E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762EFC-9167-45FF-9DBF-53AF268EA1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www.google.com.vn/search?q=tranh+tinh+vat&amp;biw=1600&amp;bih=803&amp;source=lnms&amp;sa=X&amp;ei=P140VPSwBMyPuATQnILQDA&amp;ved=0CAcQ_AUoAA&amp;dpr=1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DRL26"/>
          <p:cNvPicPr>
            <a:picLocks noChangeAspect="1" noChangeArrowheads="1"/>
          </p:cNvPicPr>
          <p:nvPr/>
        </p:nvPicPr>
        <p:blipFill>
          <a:blip r:embed="rId2"/>
          <a:srcRect r="32" b="-8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8"/>
          <p:cNvSpPr>
            <a:spLocks noChangeArrowheads="1"/>
          </p:cNvSpPr>
          <p:nvPr/>
        </p:nvSpPr>
        <p:spPr bwMode="auto">
          <a:xfrm>
            <a:off x="457200" y="1447800"/>
            <a:ext cx="8077200" cy="4724400"/>
          </a:xfrm>
          <a:prstGeom prst="wave">
            <a:avLst>
              <a:gd name="adj1" fmla="val 12500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Char char="-"/>
            </a:pPr>
            <a:r>
              <a:rPr 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Nắm bắt được đặc điểm của các vật mẫu, kết hợp và sắp đặt nhóm mẫu hợp lí.</a:t>
            </a:r>
          </a:p>
          <a:p>
            <a:pPr>
              <a:buFontTx/>
              <a:buChar char="-"/>
            </a:pPr>
            <a:r>
              <a:rPr 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hiện bài vẽ theo </a:t>
            </a:r>
            <a:r>
              <a:rPr lang="vi-VN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 </a:t>
            </a:r>
            <a:r>
              <a:rPr 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 công về tỷ lệ và đặc điểm của mẫu vật.</a:t>
            </a:r>
          </a:p>
          <a:p>
            <a:r>
              <a:rPr lang="vi-VN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Thêm yêu thích  môn học, có thể ứng dụng trong bày biện trang trí nhà cửa, góc học tập.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685800" y="152400"/>
            <a:ext cx="7924800" cy="8382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739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 12 -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BÀI 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6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– VẼ THEO MẪU</a:t>
            </a:r>
            <a:r>
              <a:rPr lang="vi-VN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: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Lọ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hoa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và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quả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HelvetInsH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685800" y="152400"/>
            <a:ext cx="7924800" cy="8382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1143000"/>
            <a:ext cx="5562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HOẠT ĐỘNG NHÓM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1981200"/>
            <a:ext cx="3276600" cy="3124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NHÓM 1</a:t>
            </a:r>
          </a:p>
          <a:p>
            <a:pPr algn="ctr">
              <a:buFontTx/>
              <a:buChar char="-"/>
            </a:pPr>
            <a:r>
              <a:rPr lang="en-US" sz="2200" dirty="0" smtClean="0">
                <a:solidFill>
                  <a:srgbClr val="0000FF"/>
                </a:solidFill>
              </a:rPr>
              <a:t>S</a:t>
            </a:r>
            <a:r>
              <a:rPr lang="vi-VN" sz="2200" dirty="0" smtClean="0">
                <a:solidFill>
                  <a:srgbClr val="0000FF"/>
                </a:solidFill>
              </a:rPr>
              <a:t>ự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vi-VN" sz="2200" dirty="0" smtClean="0">
                <a:solidFill>
                  <a:srgbClr val="0000FF"/>
                </a:solidFill>
              </a:rPr>
              <a:t>đ</a:t>
            </a:r>
            <a:r>
              <a:rPr lang="en-US" sz="2200" dirty="0" smtClean="0">
                <a:solidFill>
                  <a:srgbClr val="0000FF"/>
                </a:solidFill>
              </a:rPr>
              <a:t>a </a:t>
            </a:r>
            <a:r>
              <a:rPr lang="en-US" sz="2200" dirty="0" err="1" smtClean="0">
                <a:solidFill>
                  <a:srgbClr val="0000FF"/>
                </a:solidFill>
              </a:rPr>
              <a:t>dạng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của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mẫu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vật</a:t>
            </a:r>
            <a:r>
              <a:rPr lang="en-US" sz="2200" dirty="0" smtClean="0">
                <a:solidFill>
                  <a:srgbClr val="0000FF"/>
                </a:solidFill>
              </a:rPr>
              <a:t>.</a:t>
            </a:r>
          </a:p>
          <a:p>
            <a:pPr algn="ctr"/>
            <a:r>
              <a:rPr lang="en-US" sz="2200" dirty="0" smtClean="0">
                <a:solidFill>
                  <a:srgbClr val="0000FF"/>
                </a:solidFill>
              </a:rPr>
              <a:t>- </a:t>
            </a:r>
            <a:r>
              <a:rPr lang="en-US" sz="2200" dirty="0" err="1" smtClean="0">
                <a:solidFill>
                  <a:srgbClr val="0000FF"/>
                </a:solidFill>
              </a:rPr>
              <a:t>Cách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trình</a:t>
            </a:r>
            <a:r>
              <a:rPr lang="en-US" sz="2200" dirty="0" smtClean="0">
                <a:solidFill>
                  <a:srgbClr val="0000FF"/>
                </a:solidFill>
              </a:rPr>
              <a:t>  </a:t>
            </a:r>
            <a:r>
              <a:rPr lang="en-US" sz="2200" dirty="0" err="1" smtClean="0">
                <a:solidFill>
                  <a:srgbClr val="0000FF"/>
                </a:solidFill>
              </a:rPr>
              <a:t>bày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nhóm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mẫu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sao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cho</a:t>
            </a:r>
            <a:r>
              <a:rPr lang="en-US" sz="2200" dirty="0" smtClean="0">
                <a:solidFill>
                  <a:srgbClr val="0000FF"/>
                </a:solidFill>
              </a:rPr>
              <a:t> h</a:t>
            </a:r>
            <a:r>
              <a:rPr lang="vi-VN" sz="2200" dirty="0" smtClean="0">
                <a:solidFill>
                  <a:srgbClr val="0000FF"/>
                </a:solidFill>
              </a:rPr>
              <a:t>ợp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lí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1981200"/>
            <a:ext cx="3276600" cy="3124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NHÓM 2</a:t>
            </a:r>
          </a:p>
          <a:p>
            <a:pPr algn="ctr"/>
            <a:r>
              <a:rPr lang="en-US" sz="2200" dirty="0" smtClean="0">
                <a:solidFill>
                  <a:srgbClr val="0000FF"/>
                </a:solidFill>
              </a:rPr>
              <a:t>- </a:t>
            </a:r>
            <a:r>
              <a:rPr lang="en-US" sz="2200" dirty="0" err="1" smtClean="0">
                <a:solidFill>
                  <a:srgbClr val="0000FF"/>
                </a:solidFill>
              </a:rPr>
              <a:t>Các</a:t>
            </a:r>
            <a:r>
              <a:rPr lang="en-US" sz="2200" dirty="0" smtClean="0">
                <a:solidFill>
                  <a:srgbClr val="0000FF"/>
                </a:solidFill>
              </a:rPr>
              <a:t> b</a:t>
            </a:r>
            <a:r>
              <a:rPr lang="vi-VN" sz="2200" dirty="0" smtClean="0">
                <a:solidFill>
                  <a:srgbClr val="0000FF"/>
                </a:solidFill>
              </a:rPr>
              <a:t>ước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tiến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hành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một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bài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vẽ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theo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mẫu</a:t>
            </a:r>
            <a:r>
              <a:rPr lang="en-US" sz="2200" dirty="0" smtClean="0">
                <a:solidFill>
                  <a:srgbClr val="0000FF"/>
                </a:solidFill>
              </a:rPr>
              <a:t> v</a:t>
            </a:r>
            <a:r>
              <a:rPr lang="vi-VN" sz="2200" dirty="0" smtClean="0">
                <a:solidFill>
                  <a:srgbClr val="0000FF"/>
                </a:solidFill>
              </a:rPr>
              <a:t>ớ</a:t>
            </a:r>
            <a:r>
              <a:rPr lang="en-US" sz="2200" dirty="0" err="1" smtClean="0">
                <a:solidFill>
                  <a:srgbClr val="0000FF"/>
                </a:solidFill>
              </a:rPr>
              <a:t>i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yêu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cầu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là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vẽ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hình</a:t>
            </a:r>
            <a:r>
              <a:rPr lang="en-US" sz="2200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1000" y="5638800"/>
            <a:ext cx="8382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Nhiệm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vụ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chung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9" idx="4"/>
          </p:cNvCxnSpPr>
          <p:nvPr/>
        </p:nvCxnSpPr>
        <p:spPr>
          <a:xfrm rot="16200000" flipH="1">
            <a:off x="2990850" y="4438650"/>
            <a:ext cx="533400" cy="1866900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0"/>
          </p:cNvCxnSpPr>
          <p:nvPr/>
        </p:nvCxnSpPr>
        <p:spPr>
          <a:xfrm rot="10800000" flipV="1">
            <a:off x="4572000" y="5105400"/>
            <a:ext cx="1828800" cy="533400"/>
          </a:xfrm>
          <a:prstGeom prst="straightConnector1">
            <a:avLst/>
          </a:prstGeom>
          <a:ln w="34925">
            <a:solidFill>
              <a:srgbClr val="7030A0"/>
            </a:solidFill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85800" y="1981200"/>
            <a:ext cx="3276600" cy="3124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NHÓM 1</a:t>
            </a:r>
          </a:p>
          <a:p>
            <a:pPr algn="ctr"/>
            <a:endParaRPr lang="en-US" sz="3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</a:rPr>
              <a:t> I: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QUAN SÁT VÀ NHẬN XÉT</a:t>
            </a:r>
          </a:p>
        </p:txBody>
      </p:sp>
      <p:sp>
        <p:nvSpPr>
          <p:cNvPr id="20" name="Oval 19"/>
          <p:cNvSpPr/>
          <p:nvPr/>
        </p:nvSpPr>
        <p:spPr>
          <a:xfrm>
            <a:off x="4876800" y="1981199"/>
            <a:ext cx="3276600" cy="3124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NHÓM 2</a:t>
            </a:r>
          </a:p>
          <a:p>
            <a:pPr algn="ctr"/>
            <a:endParaRPr lang="en-US" sz="3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</a:rPr>
              <a:t> II: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CÁCH VẼ</a:t>
            </a:r>
          </a:p>
          <a:p>
            <a:pPr algn="ctr"/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739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 12 -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BÀI 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6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– VẼ THEO MẪU</a:t>
            </a:r>
            <a:r>
              <a:rPr lang="vi-VN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: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Lọ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hoa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và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quả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HelvetInsH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685800" y="152400"/>
            <a:ext cx="7924800" cy="8382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Tao dang va trang tri lo hoa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00" r="14285"/>
          <a:stretch>
            <a:fillRect/>
          </a:stretch>
        </p:blipFill>
        <p:spPr bwMode="auto">
          <a:xfrm>
            <a:off x="228600" y="3505200"/>
            <a:ext cx="2082800" cy="34290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 l="3954" t="31334" r="74113" b="12666"/>
          <a:stretch>
            <a:fillRect/>
          </a:stretch>
        </p:blipFill>
        <p:spPr bwMode="auto">
          <a:xfrm>
            <a:off x="2438400" y="3505200"/>
            <a:ext cx="175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/>
          <a:srcRect l="2000" t="31334" r="39000" b="12666"/>
          <a:stretch>
            <a:fillRect/>
          </a:stretch>
        </p:blipFill>
        <p:spPr bwMode="auto">
          <a:xfrm>
            <a:off x="4800600" y="3657600"/>
            <a:ext cx="3956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2" descr="D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066800"/>
            <a:ext cx="2209800" cy="2209800"/>
          </a:xfrm>
          <a:prstGeom prst="rect">
            <a:avLst/>
          </a:prstGeom>
          <a:noFill/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/>
          <a:srcRect l="27344" t="23958" r="53906" b="45834"/>
          <a:stretch>
            <a:fillRect/>
          </a:stretch>
        </p:blipFill>
        <p:spPr bwMode="auto">
          <a:xfrm>
            <a:off x="762000" y="1020762"/>
            <a:ext cx="22479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7"/>
          <a:srcRect l="40625" t="23958" r="24219" b="22916"/>
          <a:stretch>
            <a:fillRect/>
          </a:stretch>
        </p:blipFill>
        <p:spPr bwMode="auto">
          <a:xfrm>
            <a:off x="4038600" y="1181100"/>
            <a:ext cx="1828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val 13"/>
          <p:cNvSpPr/>
          <p:nvPr/>
        </p:nvSpPr>
        <p:spPr>
          <a:xfrm>
            <a:off x="3962400" y="838200"/>
            <a:ext cx="1676400" cy="609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Nhóm</a:t>
            </a:r>
            <a:r>
              <a:rPr lang="en-US" sz="2000" dirty="0" smtClean="0">
                <a:solidFill>
                  <a:srgbClr val="FF0000"/>
                </a:solidFill>
              </a:rPr>
              <a:t> 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739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 12 -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BÀI 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6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– VẼ THEO MẪU</a:t>
            </a:r>
            <a:r>
              <a:rPr lang="vi-VN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: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Lọ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hoa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và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quả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HelvetInsH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nguye\Desktop\l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59" y="1418860"/>
            <a:ext cx="2643188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guye\Desktop\lh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8" y="1479463"/>
            <a:ext cx="2566988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685800" y="152400"/>
            <a:ext cx="7924800" cy="8382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62400" y="838200"/>
            <a:ext cx="1676400" cy="609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Nhóm</a:t>
            </a:r>
            <a:r>
              <a:rPr lang="en-US" sz="2000" dirty="0" smtClean="0">
                <a:solidFill>
                  <a:srgbClr val="FF0000"/>
                </a:solidFill>
              </a:rPr>
              <a:t> 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739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 12 -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BÀI 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6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– VẼ THEO MẪU</a:t>
            </a:r>
            <a:r>
              <a:rPr lang="vi-VN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: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Lọ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hoa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và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quả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HelvetInsH"/>
            </a:endParaRPr>
          </a:p>
        </p:txBody>
      </p:sp>
      <p:pic>
        <p:nvPicPr>
          <p:cNvPr id="1027" name="Picture 3" descr="C:\Users\nguye\Desktop\lh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28" y="1521807"/>
            <a:ext cx="2558608" cy="252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guye\Desktop\lh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82" y="4164900"/>
            <a:ext cx="2333812" cy="23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guye\Desktop\lh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58" y="4085494"/>
            <a:ext cx="2345348" cy="234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8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685800" y="152400"/>
            <a:ext cx="7924800" cy="8382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739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 12 -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BÀI 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6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– VẼ THEO MẪU</a:t>
            </a:r>
            <a:r>
              <a:rPr lang="vi-VN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: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Lọ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hoa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và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quả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HelvetInsH"/>
            </a:endParaRPr>
          </a:p>
        </p:txBody>
      </p:sp>
      <p:pic>
        <p:nvPicPr>
          <p:cNvPr id="2050" name="Picture 2" descr="C:\Users\nguye\Desktop\quả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3962400" y="838200"/>
            <a:ext cx="1676400" cy="609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Nhóm</a:t>
            </a:r>
            <a:r>
              <a:rPr lang="en-US" sz="2000" dirty="0" smtClean="0">
                <a:solidFill>
                  <a:srgbClr val="FF0000"/>
                </a:solidFill>
              </a:rPr>
              <a:t> 1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8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685800" y="152400"/>
            <a:ext cx="7924800" cy="8382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739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 12 -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BÀI 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6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– VẼ THEO MẪU</a:t>
            </a:r>
            <a:r>
              <a:rPr lang="vi-VN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: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Lọ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hoa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và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quả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HelvetInsH"/>
            </a:endParaRPr>
          </a:p>
        </p:txBody>
      </p:sp>
      <p:pic>
        <p:nvPicPr>
          <p:cNvPr id="2051" name="Picture 3" descr="C:\Users\nguye\Desktop\20086213164357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96" y="1143000"/>
            <a:ext cx="6373504" cy="566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3962400" y="838200"/>
            <a:ext cx="1676400" cy="609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Nhóm</a:t>
            </a:r>
            <a:r>
              <a:rPr lang="en-US" sz="2000" dirty="0" smtClean="0">
                <a:solidFill>
                  <a:srgbClr val="FF0000"/>
                </a:solidFill>
              </a:rPr>
              <a:t> 1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2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5738" y="1143000"/>
            <a:ext cx="1973262" cy="2743200"/>
          </a:xfrm>
          <a:prstGeom prst="rect">
            <a:avLst/>
          </a:prstGeom>
          <a:noFill/>
          <a:ln w="38100" cmpd="dbl">
            <a:solidFill>
              <a:srgbClr val="910B31"/>
            </a:solidFill>
            <a:miter lim="800000"/>
            <a:headEnd/>
            <a:tailEnd/>
          </a:ln>
        </p:spPr>
      </p:pic>
      <p:pic>
        <p:nvPicPr>
          <p:cNvPr id="5" name="Picture 4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383088"/>
            <a:ext cx="3124200" cy="2170112"/>
          </a:xfrm>
          <a:prstGeom prst="rect">
            <a:avLst/>
          </a:prstGeom>
          <a:noFill/>
          <a:ln w="38100" cmpd="dbl">
            <a:solidFill>
              <a:srgbClr val="910B31"/>
            </a:solidFill>
            <a:miter lim="800000"/>
            <a:headEnd/>
            <a:tailEnd/>
          </a:ln>
        </p:spPr>
      </p:pic>
      <p:pic>
        <p:nvPicPr>
          <p:cNvPr id="6" name="Picture 45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143000"/>
            <a:ext cx="3124200" cy="2187575"/>
          </a:xfrm>
          <a:prstGeom prst="rect">
            <a:avLst/>
          </a:prstGeom>
          <a:noFill/>
          <a:ln w="38100" cmpd="dbl">
            <a:solidFill>
              <a:srgbClr val="910B31"/>
            </a:solidFill>
            <a:miter lim="800000"/>
            <a:headEnd/>
            <a:tailEnd/>
          </a:ln>
        </p:spPr>
      </p:pic>
      <p:pic>
        <p:nvPicPr>
          <p:cNvPr id="7" name="Picture 46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810000"/>
            <a:ext cx="1987550" cy="2743200"/>
          </a:xfrm>
          <a:prstGeom prst="rect">
            <a:avLst/>
          </a:prstGeom>
          <a:noFill/>
          <a:ln w="38100" cmpd="dbl">
            <a:solidFill>
              <a:srgbClr val="910B31"/>
            </a:solidFill>
            <a:miter lim="800000"/>
            <a:headEnd/>
            <a:tailEnd/>
          </a:ln>
        </p:spPr>
      </p:pic>
      <p:sp>
        <p:nvSpPr>
          <p:cNvPr id="8" name="Flowchart: Process 7"/>
          <p:cNvSpPr/>
          <p:nvPr/>
        </p:nvSpPr>
        <p:spPr>
          <a:xfrm>
            <a:off x="609600" y="228600"/>
            <a:ext cx="7772400" cy="685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bày</a:t>
            </a:r>
            <a:r>
              <a:rPr lang="en-US" dirty="0" smtClean="0"/>
              <a:t> </a:t>
            </a:r>
            <a:r>
              <a:rPr lang="en-US" dirty="0" err="1" smtClean="0"/>
              <a:t>mẫu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bày</a:t>
            </a:r>
            <a:r>
              <a:rPr lang="en-US" dirty="0" smtClean="0"/>
              <a:t>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cục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cân</a:t>
            </a:r>
            <a:r>
              <a:rPr lang="en-US" dirty="0" smtClean="0"/>
              <a:t> </a:t>
            </a:r>
            <a:r>
              <a:rPr lang="vi-VN" dirty="0" smtClean="0"/>
              <a:t>đối</a:t>
            </a:r>
            <a:r>
              <a:rPr lang="en-US" dirty="0" smtClean="0"/>
              <a:t>,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lí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219200" y="990600"/>
            <a:ext cx="381000" cy="381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724400" y="990600"/>
            <a:ext cx="381000" cy="381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838200" y="4267200"/>
            <a:ext cx="381000" cy="381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34000" y="3657600"/>
            <a:ext cx="381000" cy="381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46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295400"/>
            <a:ext cx="3588632" cy="4953000"/>
          </a:xfrm>
          <a:prstGeom prst="rect">
            <a:avLst/>
          </a:prstGeom>
          <a:noFill/>
          <a:ln w="38100" cmpd="dbl">
            <a:solidFill>
              <a:srgbClr val="910B3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Process 17"/>
          <p:cNvSpPr/>
          <p:nvPr/>
        </p:nvSpPr>
        <p:spPr>
          <a:xfrm>
            <a:off x="685800" y="152400"/>
            <a:ext cx="7924800" cy="8382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WordArt 6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739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 12 -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BÀI 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6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– VẼ THEO MẪU</a:t>
            </a:r>
            <a:r>
              <a:rPr lang="vi-VN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: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Lọ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hoa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và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quả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HelvetInsH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38201" y="1447800"/>
            <a:ext cx="7086599" cy="434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NHÓM 2</a:t>
            </a:r>
            <a:endParaRPr lang="vi-VN" sz="5400" b="1" dirty="0" smtClean="0">
              <a:solidFill>
                <a:srgbClr val="FF0000"/>
              </a:solidFill>
            </a:endParaRPr>
          </a:p>
          <a:p>
            <a:pPr algn="ctr"/>
            <a:r>
              <a:rPr lang="vi-VN" sz="3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tiến hành một bài vẽ theo mẫu</a:t>
            </a:r>
          </a:p>
          <a:p>
            <a:pPr algn="ctr"/>
            <a:r>
              <a:rPr lang="vi-VN" sz="35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(vẽ hình)</a:t>
            </a:r>
            <a:endParaRPr lang="en-US" sz="3500" i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685800" y="152400"/>
            <a:ext cx="7924800" cy="8382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en-US" b="1" u="sng" dirty="0" smtClean="0"/>
              <a:t>I. QUAN SÁT VÀ NHẬN XÉT:</a:t>
            </a:r>
          </a:p>
          <a:p>
            <a:r>
              <a:rPr lang="en-US" b="1" u="sng" dirty="0" smtClean="0"/>
              <a:t>II. CÁCH VẼ:</a:t>
            </a:r>
          </a:p>
          <a:p>
            <a:pPr>
              <a:buNone/>
            </a:pPr>
            <a:r>
              <a:rPr lang="en-US" dirty="0" err="1" smtClean="0"/>
              <a:t>Gồm</a:t>
            </a:r>
            <a:r>
              <a:rPr lang="en-US" dirty="0" smtClean="0"/>
              <a:t> 4 b</a:t>
            </a:r>
            <a:r>
              <a:rPr lang="vi-VN" dirty="0" smtClean="0"/>
              <a:t>ước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B</a:t>
            </a:r>
            <a:r>
              <a:rPr lang="vi-VN" dirty="0" smtClean="0"/>
              <a:t>ước</a:t>
            </a:r>
            <a:r>
              <a:rPr lang="en-US" dirty="0" smtClean="0"/>
              <a:t> 1: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khung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chung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B</a:t>
            </a:r>
            <a:r>
              <a:rPr lang="vi-VN" dirty="0" smtClean="0"/>
              <a:t>ước</a:t>
            </a:r>
            <a:r>
              <a:rPr lang="en-US" dirty="0" smtClean="0"/>
              <a:t> 2: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khung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t</a:t>
            </a:r>
            <a:r>
              <a:rPr lang="vi-VN" dirty="0" smtClean="0"/>
              <a:t>ừng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mẫu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B</a:t>
            </a:r>
            <a:r>
              <a:rPr lang="vi-VN" dirty="0" smtClean="0"/>
              <a:t>ước</a:t>
            </a:r>
            <a:r>
              <a:rPr lang="en-US" dirty="0" smtClean="0"/>
              <a:t> 3: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vi-VN" dirty="0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tỉ</a:t>
            </a:r>
            <a:r>
              <a:rPr lang="en-US" dirty="0" smtClean="0"/>
              <a:t> </a:t>
            </a:r>
            <a:r>
              <a:rPr lang="en-US" dirty="0" err="1" smtClean="0"/>
              <a:t>lệ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phận</a:t>
            </a:r>
            <a:r>
              <a:rPr lang="en-US" dirty="0" smtClean="0"/>
              <a:t>,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phác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	     b</a:t>
            </a:r>
            <a:r>
              <a:rPr lang="vi-VN" dirty="0" smtClean="0"/>
              <a:t>ằng</a:t>
            </a:r>
            <a:r>
              <a:rPr lang="en-US" dirty="0" smtClean="0"/>
              <a:t> </a:t>
            </a:r>
            <a:r>
              <a:rPr lang="en-US" dirty="0" err="1" smtClean="0"/>
              <a:t>nét</a:t>
            </a:r>
            <a:r>
              <a:rPr lang="en-US" dirty="0" smtClean="0"/>
              <a:t> </a:t>
            </a:r>
            <a:r>
              <a:rPr lang="en-US" dirty="0" err="1" smtClean="0"/>
              <a:t>th</a:t>
            </a:r>
            <a:r>
              <a:rPr lang="vi-VN" dirty="0" smtClean="0"/>
              <a:t>ẳng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B</a:t>
            </a:r>
            <a:r>
              <a:rPr lang="vi-VN" dirty="0" smtClean="0"/>
              <a:t>ước</a:t>
            </a:r>
            <a:r>
              <a:rPr lang="en-US" dirty="0" smtClean="0"/>
              <a:t> 4: </a:t>
            </a:r>
            <a:r>
              <a:rPr lang="en-US" dirty="0" err="1" smtClean="0"/>
              <a:t>Vẽ</a:t>
            </a:r>
            <a:r>
              <a:rPr lang="en-US" dirty="0" smtClean="0"/>
              <a:t> chi </a:t>
            </a:r>
            <a:r>
              <a:rPr lang="en-US" dirty="0" err="1" smtClean="0"/>
              <a:t>tiết</a:t>
            </a:r>
            <a:r>
              <a:rPr lang="en-US" dirty="0" smtClean="0"/>
              <a:t>,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739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 12 -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BÀI 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6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– VẼ THEO MẪU</a:t>
            </a:r>
            <a:r>
              <a:rPr lang="vi-VN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: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Lọ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hoa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và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quả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HelvetInsH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685800" y="152400"/>
            <a:ext cx="7924800" cy="8382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anh sai bo cuc lech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524000"/>
            <a:ext cx="2057400" cy="2438400"/>
          </a:xfrm>
          <a:prstGeom prst="rect">
            <a:avLst/>
          </a:prstGeom>
          <a:noFill/>
        </p:spPr>
      </p:pic>
      <p:pic>
        <p:nvPicPr>
          <p:cNvPr id="9" name="Picture 5" descr="anh sai ty 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038600"/>
            <a:ext cx="2057400" cy="2667000"/>
          </a:xfrm>
          <a:prstGeom prst="rect">
            <a:avLst/>
          </a:prstGeom>
          <a:noFill/>
        </p:spPr>
      </p:pic>
      <p:pic>
        <p:nvPicPr>
          <p:cNvPr id="10" name="Picture 6" descr="anh hinh lech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114800"/>
            <a:ext cx="1981200" cy="2667000"/>
          </a:xfrm>
          <a:prstGeom prst="rect">
            <a:avLst/>
          </a:prstGeom>
          <a:noFill/>
        </p:spPr>
      </p:pic>
      <p:pic>
        <p:nvPicPr>
          <p:cNvPr id="11" name="Picture 7" descr="anh sai _ net dep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114800"/>
            <a:ext cx="1905000" cy="2590800"/>
          </a:xfrm>
          <a:prstGeom prst="rect">
            <a:avLst/>
          </a:prstGeom>
          <a:noFill/>
        </p:spPr>
      </p:pic>
      <p:pic>
        <p:nvPicPr>
          <p:cNvPr id="12" name="Picture 8" descr="anh sai bo cuc giay 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84588" y="1524000"/>
            <a:ext cx="1878012" cy="2438400"/>
          </a:xfrm>
          <a:prstGeom prst="rect">
            <a:avLst/>
          </a:prstGeom>
          <a:noFill/>
        </p:spPr>
      </p:pic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143000" y="1600200"/>
            <a:ext cx="1981200" cy="2438400"/>
            <a:chOff x="720" y="528"/>
            <a:chExt cx="1248" cy="1536"/>
          </a:xfrm>
        </p:grpSpPr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720" y="528"/>
              <a:ext cx="1248" cy="1536"/>
              <a:chOff x="720" y="576"/>
              <a:chExt cx="1248" cy="1536"/>
            </a:xfrm>
          </p:grpSpPr>
          <p:pic>
            <p:nvPicPr>
              <p:cNvPr id="17" name="Picture 11" descr="anh sai bo cuc giay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20" y="576"/>
                <a:ext cx="1248" cy="1536"/>
              </a:xfrm>
              <a:prstGeom prst="rect">
                <a:avLst/>
              </a:prstGeom>
              <a:noFill/>
            </p:spPr>
          </p:pic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720" y="2112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720" y="52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720" y="528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739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 12 -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BÀI 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6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– VẼ THEO MẪU</a:t>
            </a:r>
            <a:r>
              <a:rPr lang="vi-VN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: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Lọ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hoa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và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quả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HelvetInsH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685800" y="152400"/>
            <a:ext cx="7924800" cy="8382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739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 12 -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BÀI 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6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– VẼ THEO MẪU</a:t>
            </a:r>
            <a:r>
              <a:rPr lang="vi-VN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: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Lọ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hoa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và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quả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HelvetInsH"/>
            </a:endParaRPr>
          </a:p>
        </p:txBody>
      </p:sp>
      <p:sp>
        <p:nvSpPr>
          <p:cNvPr id="18" name="Wave 8"/>
          <p:cNvSpPr>
            <a:spLocks noChangeArrowheads="1"/>
          </p:cNvSpPr>
          <p:nvPr/>
        </p:nvSpPr>
        <p:spPr bwMode="auto">
          <a:xfrm>
            <a:off x="609600" y="1600200"/>
            <a:ext cx="8077200" cy="4724400"/>
          </a:xfrm>
          <a:prstGeom prst="wave">
            <a:avLst>
              <a:gd name="adj1" fmla="val 12500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ĐỒ DÙNG HỌC TẬP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9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9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9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9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9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9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9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9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1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2590800" y="1524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>
                <a:hlinkClick r:id="rId2"/>
              </a:rPr>
              <a:t>https://www.google.com.vn :     tranhtinhvat</a:t>
            </a:r>
            <a:endParaRPr lang="en-US"/>
          </a:p>
        </p:txBody>
      </p:sp>
      <p:pic>
        <p:nvPicPr>
          <p:cNvPr id="233477" name="Picture 5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09600"/>
            <a:ext cx="8991600" cy="5943600"/>
          </a:xfrm>
          <a:prstGeom prst="rect">
            <a:avLst/>
          </a:prstGeom>
          <a:noFill/>
        </p:spPr>
      </p:pic>
      <p:sp>
        <p:nvSpPr>
          <p:cNvPr id="233478" name="Oval 6"/>
          <p:cNvSpPr>
            <a:spLocks noChangeArrowheads="1"/>
          </p:cNvSpPr>
          <p:nvPr/>
        </p:nvSpPr>
        <p:spPr bwMode="auto">
          <a:xfrm>
            <a:off x="76200" y="990600"/>
            <a:ext cx="1524000" cy="457200"/>
          </a:xfrm>
          <a:prstGeom prst="ellips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479" name="Oval 7"/>
          <p:cNvSpPr>
            <a:spLocks noChangeArrowheads="1"/>
          </p:cNvSpPr>
          <p:nvPr/>
        </p:nvSpPr>
        <p:spPr bwMode="auto">
          <a:xfrm>
            <a:off x="1143000" y="1447800"/>
            <a:ext cx="381000" cy="3810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81" decel="1000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81" decel="100000"/>
                                        <p:tgtEl>
                                          <p:spTgt spid="2334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769" accel="100000" fill="hold">
                                          <p:stCondLst>
                                            <p:cond delay="481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81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769" accel="100000" fill="hold">
                                          <p:stCondLst>
                                            <p:cond delay="481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81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769" accel="100000" fill="hold">
                                          <p:stCondLst>
                                            <p:cond delay="481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8" grpId="0" animBg="1"/>
      <p:bldP spid="2334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685800" y="152400"/>
            <a:ext cx="7924800" cy="8382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en-US" b="1" u="sng" dirty="0" smtClean="0"/>
              <a:t>I. QUAN SÁT VÀ NHẬN XÉT:</a:t>
            </a:r>
          </a:p>
          <a:p>
            <a:r>
              <a:rPr lang="en-US" b="1" u="sng" dirty="0" smtClean="0"/>
              <a:t>II. CÁCH VẼ:</a:t>
            </a:r>
          </a:p>
          <a:p>
            <a:r>
              <a:rPr lang="en-US" b="1" u="sng" dirty="0" smtClean="0"/>
              <a:t>III. THỰC HÀNH</a:t>
            </a:r>
          </a:p>
          <a:p>
            <a:pPr algn="ctr">
              <a:buNone/>
            </a:pPr>
            <a:endParaRPr lang="en-US" sz="3000" dirty="0" smtClean="0"/>
          </a:p>
        </p:txBody>
      </p:sp>
      <p:sp>
        <p:nvSpPr>
          <p:cNvPr id="10" name="Flowchart: Punched Tape 9"/>
          <p:cNvSpPr/>
          <p:nvPr/>
        </p:nvSpPr>
        <p:spPr>
          <a:xfrm>
            <a:off x="533400" y="3429000"/>
            <a:ext cx="8001000" cy="2667000"/>
          </a:xfrm>
          <a:prstGeom prst="flowChartPunchedTap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</a:rPr>
              <a:t>“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bục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smtClean="0">
                <a:solidFill>
                  <a:srgbClr val="FF0000"/>
                </a:solidFill>
              </a:rPr>
              <a:t>A4.”</a:t>
            </a:r>
            <a:endParaRPr lang="en-US" sz="3500" dirty="0"/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739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 12 -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BÀI 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6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– VẼ THEO MẪU</a:t>
            </a:r>
            <a:r>
              <a:rPr lang="vi-VN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: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Lọ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hoa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và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quả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HelvetInsH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685800" y="152400"/>
            <a:ext cx="7924800" cy="8382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en-US" b="1" u="sng" dirty="0" smtClean="0"/>
              <a:t>I. QUAN SÁT VÀ NHẬN XÉT:</a:t>
            </a:r>
          </a:p>
          <a:p>
            <a:r>
              <a:rPr lang="en-US" b="1" u="sng" dirty="0" smtClean="0"/>
              <a:t>II. CÁCH VẼ:</a:t>
            </a:r>
          </a:p>
          <a:p>
            <a:r>
              <a:rPr lang="en-US" b="1" u="sng" dirty="0" smtClean="0"/>
              <a:t>III. THỰC HÀNH</a:t>
            </a:r>
          </a:p>
          <a:p>
            <a:r>
              <a:rPr lang="en-US" b="1" u="sng" dirty="0" smtClean="0"/>
              <a:t>IV. ĐÁNH GIÁ:</a:t>
            </a:r>
          </a:p>
          <a:p>
            <a:pPr algn="ctr">
              <a:buNone/>
            </a:pPr>
            <a:endParaRPr lang="en-US" sz="3000" dirty="0" smtClean="0"/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739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 12 -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BÀI 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6 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– VẼ THEO MẪU</a:t>
            </a:r>
            <a:r>
              <a:rPr lang="vi-VN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: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Lọ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hoa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và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quả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HelvetInsH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WordArt 2"/>
          <p:cNvSpPr>
            <a:spLocks noChangeArrowheads="1" noChangeShapeType="1" noTextEdit="1"/>
          </p:cNvSpPr>
          <p:nvPr/>
        </p:nvSpPr>
        <p:spPr bwMode="auto">
          <a:xfrm>
            <a:off x="990600" y="1371600"/>
            <a:ext cx="7162800" cy="45259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99103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74053" dir="7257825" algn="ctr" rotWithShape="0">
                    <a:srgbClr val="868686"/>
                  </a:outerShdw>
                </a:effectLst>
                <a:latin typeface=".VnBlackH"/>
              </a:rPr>
              <a:t>GIỜ HỌC KẾT THÚC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33"/>
              </a:solidFill>
              <a:effectLst>
                <a:outerShdw dist="74053" dir="7257825" algn="ctr" rotWithShape="0">
                  <a:srgbClr val="868686"/>
                </a:outerShdw>
              </a:effectLst>
              <a:latin typeface=".VnBlackH"/>
            </a:endParaRPr>
          </a:p>
        </p:txBody>
      </p:sp>
      <p:sp>
        <p:nvSpPr>
          <p:cNvPr id="120835" name="WordArt 3"/>
          <p:cNvSpPr>
            <a:spLocks noChangeArrowheads="1" noChangeShapeType="1" noTextEdit="1"/>
          </p:cNvSpPr>
          <p:nvPr/>
        </p:nvSpPr>
        <p:spPr bwMode="auto">
          <a:xfrm>
            <a:off x="228600" y="4572000"/>
            <a:ext cx="8458200" cy="139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XIN CHÂN THÀNH CẢM ƠN CÁC THẦY CÔ VÀ CÁC EM HỌC SINH</a:t>
            </a:r>
          </a:p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abia"/>
              </a:rPr>
              <a:t>CHÚC CÁC EM CHĂM NGOAN, HỌC GIỎI!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rabia"/>
            </a:endParaRPr>
          </a:p>
        </p:txBody>
      </p:sp>
      <p:pic>
        <p:nvPicPr>
          <p:cNvPr id="120836" name="Picture 4" descr="blumen-pflanzen085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57400"/>
            <a:ext cx="2228850" cy="228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nimBg="1"/>
      <p:bldP spid="1208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5" name="Picture 9" descr="images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04825"/>
            <a:ext cx="3733800" cy="2619375"/>
          </a:xfrm>
          <a:prstGeom prst="rect">
            <a:avLst/>
          </a:prstGeom>
          <a:noFill/>
        </p:spPr>
      </p:pic>
      <p:pic>
        <p:nvPicPr>
          <p:cNvPr id="203789" name="Picture 13" descr="img1286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533400"/>
            <a:ext cx="3657600" cy="2590800"/>
          </a:xfrm>
          <a:prstGeom prst="rect">
            <a:avLst/>
          </a:prstGeom>
          <a:noFill/>
        </p:spPr>
      </p:pic>
      <p:pic>
        <p:nvPicPr>
          <p:cNvPr id="203790" name="Picture 14" descr="splendidriver_image1550edited1000_31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657600"/>
            <a:ext cx="3657600" cy="2592388"/>
          </a:xfrm>
          <a:prstGeom prst="rect">
            <a:avLst/>
          </a:prstGeom>
          <a:noFill/>
        </p:spPr>
      </p:pic>
      <p:pic>
        <p:nvPicPr>
          <p:cNvPr id="203791" name="Picture 15" descr="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657600"/>
            <a:ext cx="3733800" cy="2619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827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6" name="Picture 4" descr="images (1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6575"/>
            <a:ext cx="3657600" cy="2740025"/>
          </a:xfrm>
          <a:prstGeom prst="rect">
            <a:avLst/>
          </a:prstGeom>
          <a:noFill/>
        </p:spPr>
      </p:pic>
      <p:pic>
        <p:nvPicPr>
          <p:cNvPr id="218117" name="Picture 5" descr="images (1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536575"/>
            <a:ext cx="3657600" cy="2740025"/>
          </a:xfrm>
          <a:prstGeom prst="rect">
            <a:avLst/>
          </a:prstGeom>
          <a:noFill/>
        </p:spPr>
      </p:pic>
      <p:pic>
        <p:nvPicPr>
          <p:cNvPr id="218118" name="Picture 6" descr="images (14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657600"/>
            <a:ext cx="3657600" cy="2644775"/>
          </a:xfrm>
          <a:prstGeom prst="rect">
            <a:avLst/>
          </a:prstGeom>
          <a:noFill/>
        </p:spPr>
      </p:pic>
      <p:pic>
        <p:nvPicPr>
          <p:cNvPr id="218119" name="Picture 7" descr="Untitled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629025"/>
            <a:ext cx="3716338" cy="2695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25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5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8048625" cy="4000500"/>
          </a:xfrm>
          <a:prstGeom prst="rect">
            <a:avLst/>
          </a:prstGeom>
          <a:noFill/>
        </p:spPr>
      </p:pic>
      <p:sp>
        <p:nvSpPr>
          <p:cNvPr id="225286" name="Line 6"/>
          <p:cNvSpPr>
            <a:spLocks noChangeShapeType="1"/>
          </p:cNvSpPr>
          <p:nvPr/>
        </p:nvSpPr>
        <p:spPr bwMode="auto">
          <a:xfrm>
            <a:off x="228600" y="533400"/>
            <a:ext cx="8610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304800" y="6400800"/>
            <a:ext cx="8610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4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1409700"/>
            <a:ext cx="8058150" cy="4038600"/>
          </a:xfrm>
          <a:prstGeom prst="rect">
            <a:avLst/>
          </a:prstGeom>
          <a:noFill/>
        </p:spPr>
      </p:pic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228600" y="533400"/>
            <a:ext cx="8610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>
            <a:off x="304800" y="6400800"/>
            <a:ext cx="8610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4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2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1400175"/>
            <a:ext cx="8067675" cy="4057650"/>
          </a:xfrm>
          <a:prstGeom prst="rect">
            <a:avLst/>
          </a:prstGeom>
          <a:noFill/>
        </p:spPr>
      </p:pic>
      <p:sp>
        <p:nvSpPr>
          <p:cNvPr id="227333" name="Line 5"/>
          <p:cNvSpPr>
            <a:spLocks noChangeShapeType="1"/>
          </p:cNvSpPr>
          <p:nvPr/>
        </p:nvSpPr>
        <p:spPr bwMode="auto">
          <a:xfrm>
            <a:off x="228600" y="533400"/>
            <a:ext cx="8610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>
            <a:off x="304800" y="6400800"/>
            <a:ext cx="8610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4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6" name="Picture 4" descr="images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4038600" cy="3657600"/>
          </a:xfrm>
          <a:prstGeom prst="rect">
            <a:avLst/>
          </a:prstGeom>
          <a:noFill/>
        </p:spPr>
      </p:pic>
      <p:pic>
        <p:nvPicPr>
          <p:cNvPr id="223237" name="Picture 5" descr="Tranh-tinh-vat-27-306x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3733800" cy="3660775"/>
          </a:xfrm>
          <a:prstGeom prst="rect">
            <a:avLst/>
          </a:prstGeom>
          <a:noFill/>
        </p:spPr>
      </p:pic>
      <p:sp>
        <p:nvSpPr>
          <p:cNvPr id="223238" name="Line 6"/>
          <p:cNvSpPr>
            <a:spLocks noChangeShapeType="1"/>
          </p:cNvSpPr>
          <p:nvPr/>
        </p:nvSpPr>
        <p:spPr bwMode="auto">
          <a:xfrm>
            <a:off x="228600" y="533400"/>
            <a:ext cx="8610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3239" name="Line 7"/>
          <p:cNvSpPr>
            <a:spLocks noChangeShapeType="1"/>
          </p:cNvSpPr>
          <p:nvPr/>
        </p:nvSpPr>
        <p:spPr bwMode="auto">
          <a:xfrm>
            <a:off x="304800" y="6400800"/>
            <a:ext cx="8610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3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1" name="Picture 5" descr="LOVAQU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1912938" cy="2819400"/>
          </a:xfrm>
          <a:prstGeom prst="rect">
            <a:avLst/>
          </a:prstGeom>
          <a:noFill/>
        </p:spPr>
      </p:pic>
      <p:pic>
        <p:nvPicPr>
          <p:cNvPr id="224262" name="Picture 6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33400"/>
            <a:ext cx="1830388" cy="2667000"/>
          </a:xfrm>
          <a:prstGeom prst="rect">
            <a:avLst/>
          </a:prstGeom>
          <a:noFill/>
        </p:spPr>
      </p:pic>
      <p:pic>
        <p:nvPicPr>
          <p:cNvPr id="224263" name="Picture 7" descr="IMG_14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533400"/>
            <a:ext cx="1909763" cy="2667000"/>
          </a:xfrm>
          <a:prstGeom prst="rect">
            <a:avLst/>
          </a:prstGeom>
          <a:noFill/>
        </p:spPr>
      </p:pic>
      <p:pic>
        <p:nvPicPr>
          <p:cNvPr id="224265" name="Picture 9" descr="tinhvat2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581400"/>
            <a:ext cx="1930400" cy="2743200"/>
          </a:xfrm>
          <a:prstGeom prst="rect">
            <a:avLst/>
          </a:prstGeom>
          <a:noFill/>
        </p:spPr>
      </p:pic>
      <p:pic>
        <p:nvPicPr>
          <p:cNvPr id="224266" name="Picture 10" descr="tinhvat5cop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3657600"/>
            <a:ext cx="1951038" cy="2667000"/>
          </a:xfrm>
          <a:prstGeom prst="rect">
            <a:avLst/>
          </a:prstGeom>
          <a:noFill/>
        </p:spPr>
      </p:pic>
      <p:pic>
        <p:nvPicPr>
          <p:cNvPr id="224267" name="Picture 11" descr="tinhvat1cop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3581400"/>
            <a:ext cx="1866900" cy="260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646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242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2242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2242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224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2242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5" decel="100000"/>
                                        <p:tgtEl>
                                          <p:spTgt spid="224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85" decel="100000"/>
                                        <p:tgtEl>
                                          <p:spTgt spid="224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85" decel="100000"/>
                                        <p:tgtEl>
                                          <p:spTgt spid="2242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385" decel="100000"/>
                                        <p:tgtEl>
                                          <p:spTgt spid="2242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385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850</TotalTime>
  <Words>472</Words>
  <Application>Microsoft Office PowerPoint</Application>
  <PresentationFormat>On-screen Show (4:3)</PresentationFormat>
  <Paragraphs>65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my</cp:lastModifiedBy>
  <cp:revision>27</cp:revision>
  <dcterms:created xsi:type="dcterms:W3CDTF">2017-11-09T04:09:21Z</dcterms:created>
  <dcterms:modified xsi:type="dcterms:W3CDTF">2018-02-25T08:35:53Z</dcterms:modified>
</cp:coreProperties>
</file>